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EC750-6950-48B6-A052-5586C68C986A}" type="slidenum">
              <a:rPr lang="en-US"/>
              <a:pPr/>
              <a:t>1</a:t>
            </a:fld>
            <a:endParaRPr lang="en-US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Looping</a:t>
            </a:r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/>
              <a:t>Form is:</a:t>
            </a:r>
          </a:p>
          <a:p>
            <a:endParaRPr lang="en-US" sz="2400"/>
          </a:p>
          <a:p>
            <a:pPr lvl="1">
              <a:buFont typeface="Wingdings" pitchFamily="2" charset="2"/>
              <a:buNone/>
            </a:pPr>
            <a:r>
              <a:rPr lang="en-US" sz="2000">
                <a:latin typeface="Lucida Console" pitchFamily="49" charset="0"/>
              </a:rPr>
              <a:t>do i = 1, 10</a:t>
            </a:r>
          </a:p>
          <a:p>
            <a:pPr lvl="1">
              <a:buFont typeface="Wingdings" pitchFamily="2" charset="2"/>
              <a:buNone/>
            </a:pPr>
            <a:r>
              <a:rPr lang="en-US" sz="2000">
                <a:latin typeface="Lucida Console" pitchFamily="49" charset="0"/>
              </a:rPr>
              <a:t>  ...</a:t>
            </a:r>
          </a:p>
          <a:p>
            <a:pPr lvl="1">
              <a:buFont typeface="Wingdings" pitchFamily="2" charset="2"/>
              <a:buNone/>
            </a:pPr>
            <a:r>
              <a:rPr lang="en-US" sz="2000">
                <a:latin typeface="Lucida Console" pitchFamily="49" charset="0"/>
              </a:rPr>
              <a:t>end do</a:t>
            </a:r>
          </a:p>
          <a:p>
            <a:pPr lvl="1">
              <a:buFont typeface="Wingdings" pitchFamily="2" charset="2"/>
              <a:buNone/>
            </a:pPr>
            <a:endParaRPr lang="en-US" sz="2000"/>
          </a:p>
          <a:p>
            <a:pPr lvl="1">
              <a:buFont typeface="Wingdings" pitchFamily="2" charset="2"/>
              <a:buNone/>
            </a:pPr>
            <a:endParaRPr lang="en-US" sz="2000"/>
          </a:p>
          <a:p>
            <a:pPr lvl="1">
              <a:buFont typeface="Wingdings" pitchFamily="2" charset="2"/>
              <a:buNone/>
            </a:pPr>
            <a:r>
              <a:rPr lang="en-US" sz="2000">
                <a:latin typeface="Lucida Console" pitchFamily="49" charset="0"/>
              </a:rPr>
              <a:t>do i = 1, 10, 2</a:t>
            </a:r>
          </a:p>
          <a:p>
            <a:pPr lvl="1">
              <a:buFont typeface="Wingdings" pitchFamily="2" charset="2"/>
              <a:buNone/>
            </a:pPr>
            <a:r>
              <a:rPr lang="en-US" sz="2000">
                <a:latin typeface="Lucida Console" pitchFamily="49" charset="0"/>
              </a:rPr>
              <a:t>  ...</a:t>
            </a:r>
          </a:p>
          <a:p>
            <a:pPr lvl="1">
              <a:buFont typeface="Wingdings" pitchFamily="2" charset="2"/>
              <a:buNone/>
            </a:pPr>
            <a:r>
              <a:rPr lang="en-US" sz="2000">
                <a:latin typeface="Lucida Console" pitchFamily="49" charset="0"/>
              </a:rPr>
              <a:t>end do</a:t>
            </a:r>
          </a:p>
          <a:p>
            <a:pPr lvl="1">
              <a:buFont typeface="Wingdings" pitchFamily="2" charset="2"/>
              <a:buNone/>
            </a:pPr>
            <a:endParaRPr lang="en-US" sz="2000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 sz="2400"/>
          </a:p>
          <a:p>
            <a:endParaRPr lang="en-US" sz="2400"/>
          </a:p>
          <a:p>
            <a:r>
              <a:rPr lang="en-US" sz="2400"/>
              <a:t>The first loops from 1 to 10</a:t>
            </a:r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The second loops from 1 to 10, but odd numbers only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AB188-622D-444C-936C-1B6C34B7DB81}" type="slidenum">
              <a:rPr lang="en-US"/>
              <a:pPr/>
              <a:t>10</a:t>
            </a:fld>
            <a:endParaRPr lang="en-US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Fortran issues…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8738"/>
            <a:ext cx="8229600" cy="4797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Fortran language was described using English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Imprecise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Verbose, lots to read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Ad hoc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latin typeface="Courier New" pitchFamily="49" charset="0"/>
              </a:rPr>
              <a:t>DO 10 I=1.10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	Assigns </a:t>
            </a:r>
            <a:r>
              <a:rPr lang="en-US" sz="1800">
                <a:latin typeface="Courier New" pitchFamily="49" charset="0"/>
              </a:rPr>
              <a:t>1.10</a:t>
            </a:r>
            <a:r>
              <a:rPr lang="en-US" sz="1800"/>
              <a:t> to the variable </a:t>
            </a:r>
            <a:r>
              <a:rPr lang="en-US" sz="1800">
                <a:latin typeface="Courier New" pitchFamily="49" charset="0"/>
              </a:rPr>
              <a:t>DO10I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  	Early Fortrans didn’t care about spaces!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latin typeface="Courier New" pitchFamily="49" charset="0"/>
              </a:rPr>
              <a:t>DO 10 I=1</a:t>
            </a:r>
            <a:r>
              <a:rPr lang="en-US" sz="2400" b="1">
                <a:solidFill>
                  <a:srgbClr val="FF0000"/>
                </a:solidFill>
                <a:latin typeface="Courier New" pitchFamily="49" charset="0"/>
              </a:rPr>
              <a:t>,</a:t>
            </a:r>
            <a:r>
              <a:rPr lang="en-US" sz="2400" b="1">
                <a:latin typeface="Courier New" pitchFamily="49" charset="0"/>
              </a:rPr>
              <a:t>10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	Loops for </a:t>
            </a:r>
            <a:r>
              <a:rPr lang="en-US" sz="1800">
                <a:latin typeface="Courier New" pitchFamily="49" charset="0"/>
              </a:rPr>
              <a:t>I = 1</a:t>
            </a:r>
            <a:r>
              <a:rPr lang="en-US" sz="1800"/>
              <a:t> to </a:t>
            </a:r>
            <a:r>
              <a:rPr lang="en-US" sz="1800">
                <a:latin typeface="Courier New" pitchFamily="49" charset="0"/>
              </a:rPr>
              <a:t>10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	(Often incorrectly blamed for loss of Mariner-I)</a:t>
            </a:r>
            <a:endParaRPr lang="en-US" sz="200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D8952-E00A-49B6-8BEB-71E255F27B9F}" type="slidenum">
              <a:rPr lang="en-US"/>
              <a:pPr/>
              <a:t>2</a:t>
            </a:fld>
            <a:endParaRPr 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control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Exit</a:t>
            </a:r>
          </a:p>
          <a:p>
            <a:pPr lvl="1"/>
            <a:r>
              <a:rPr lang="en-US"/>
              <a:t>Exits the loop, not the program</a:t>
            </a:r>
          </a:p>
          <a:p>
            <a:endParaRPr lang="en-US"/>
          </a:p>
          <a:p>
            <a:r>
              <a:rPr lang="en-US"/>
              <a:t>Cycle</a:t>
            </a:r>
          </a:p>
          <a:p>
            <a:pPr lvl="1"/>
            <a:r>
              <a:rPr lang="en-US"/>
              <a:t>Similar to next or continue in other languages</a:t>
            </a:r>
          </a:p>
          <a:p>
            <a:pPr lvl="1"/>
            <a:r>
              <a:rPr lang="en-US"/>
              <a:t>Starts the next iteration of the loop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52420F-923B-412D-949E-4F1FCD3B2240}" type="slidenum">
              <a:rPr lang="en-US"/>
              <a:pPr/>
              <a:t>3</a:t>
            </a:fld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/>
              <a:t>Demo </a:t>
            </a:r>
            <a:br>
              <a:rPr lang="en-US" sz="4000"/>
            </a:br>
            <a:r>
              <a:rPr lang="en-US" sz="4000"/>
              <a:t>program</a:t>
            </a:r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2133600" y="381000"/>
            <a:ext cx="7010400" cy="64770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! This program allows the user to input the number of degrees in an angle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! and then computes the cosine, sine, and tangent. It continues until the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! user inputs "n" or "N".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      PROGRAM angle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      IMPLICIT none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! Type variables.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      REAL :: cosine, sine, tangent, degrees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      REAL :: pi = 3.141592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      CHARACTER :: choice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      DO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! Enter and read the number of degrees in the angle.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         PRINT *, "Enter the number of degrees in the angle."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         READ *, degrees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! Convert number of degrees in angle to radians.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         degrees = degrees*(pi/180)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! Use intrinsic functions to compute values.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         cosine=cos(degrees)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         sine=sin(degrees)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         tangent=tan(degrees)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! Print results.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        PRINT *, "cosine=", cosine, " sine=", sine, " tangent=", tangent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! Give user chance to exit program.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         PRINT *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         PRINT *, "Would you like to do this again?"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         PRINT *,"(Press n to exit - any other key to continue.)"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         READ *, choice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! Exit loop if the value in choice is N or n.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         IF (choice == "N" .or. choice == "n") EXIT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      END DO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      STOP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      END PROGRAM angle</a:t>
            </a:r>
          </a:p>
        </p:txBody>
      </p:sp>
      <p:sp>
        <p:nvSpPr>
          <p:cNvPr id="76806" name="Rectangle 6"/>
          <p:cNvSpPr>
            <a:spLocks noChangeArrowheads="1"/>
          </p:cNvSpPr>
          <p:nvPr/>
        </p:nvSpPr>
        <p:spPr bwMode="auto">
          <a:xfrm>
            <a:off x="0" y="2133600"/>
            <a:ext cx="1981200" cy="426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2"/>
              </a:buBlip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Computes the sin, cos, tan, etc.</a:t>
            </a:r>
          </a:p>
        </p:txBody>
      </p:sp>
      <p:sp>
        <p:nvSpPr>
          <p:cNvPr id="76808" name="Line 8"/>
          <p:cNvSpPr>
            <a:spLocks noChangeShapeType="1"/>
          </p:cNvSpPr>
          <p:nvPr/>
        </p:nvSpPr>
        <p:spPr bwMode="auto">
          <a:xfrm>
            <a:off x="21336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1AFBA-4DC4-405B-8BF3-589F77D967B3}" type="slidenum">
              <a:rPr lang="en-US"/>
              <a:pPr/>
              <a:t>4</a:t>
            </a:fld>
            <a:endParaRPr lang="en-US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/>
              <a:t>Demo </a:t>
            </a:r>
            <a:br>
              <a:rPr lang="en-US" sz="4000"/>
            </a:br>
            <a:r>
              <a:rPr lang="en-US" sz="4000"/>
              <a:t>program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2133600" y="381000"/>
            <a:ext cx="7010400" cy="64770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Lucida Console" pitchFamily="49" charset="0"/>
              </a:rPr>
              <a:t>! This program averages a series of numbers input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Lucida Console" pitchFamily="49" charset="0"/>
              </a:rPr>
              <a:t>! from the keyboard.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Lucida Console" pitchFamily="49" charset="0"/>
              </a:rPr>
              <a:t>      PROGRAM average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Lucida Console" pitchFamily="49" charset="0"/>
              </a:rPr>
              <a:t>      IMPLICIT none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Lucida Console" pitchFamily="49" charset="0"/>
              </a:rPr>
              <a:t>! Type variables.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Lucida Console" pitchFamily="49" charset="0"/>
              </a:rPr>
              <a:t>      REAL :: data, sum, avg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Lucida Console" pitchFamily="49" charset="0"/>
              </a:rPr>
              <a:t>      INTEGER num, 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Lucida Console" pitchFamily="49" charset="0"/>
              </a:rPr>
              <a:t>! Prompt for and enter number of numbers to average.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Lucida Console" pitchFamily="49" charset="0"/>
              </a:rPr>
              <a:t>      PRINT *,"Enter the number of numbers to average."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Lucida Console" pitchFamily="49" charset="0"/>
              </a:rPr>
              <a:t>      READ *,num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Lucida Console" pitchFamily="49" charset="0"/>
              </a:rPr>
              <a:t>      sum = 0.0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Lucida Console" pitchFamily="49" charset="0"/>
              </a:rPr>
              <a:t>! Loop goes from 1 to number of values to average.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Lucida Console" pitchFamily="49" charset="0"/>
              </a:rPr>
              <a:t>      DO i = 1, num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Lucida Console" pitchFamily="49" charset="0"/>
              </a:rPr>
              <a:t>! Prompt for and enter a number.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Lucida Console" pitchFamily="49" charset="0"/>
              </a:rPr>
              <a:t>         PRINT *,"Enter a value for the number"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Lucida Console" pitchFamily="49" charset="0"/>
              </a:rPr>
              <a:t>         READ *,data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Lucida Console" pitchFamily="49" charset="0"/>
              </a:rPr>
              <a:t>! Add number to total.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Lucida Console" pitchFamily="49" charset="0"/>
              </a:rPr>
              <a:t>         sum = sum + data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Lucida Console" pitchFamily="49" charset="0"/>
              </a:rPr>
              <a:t>      END DO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Lucida Console" pitchFamily="49" charset="0"/>
              </a:rPr>
              <a:t>! Calculate average.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Lucida Console" pitchFamily="49" charset="0"/>
              </a:rPr>
              <a:t>      avg = sum/real(num)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Lucida Console" pitchFamily="49" charset="0"/>
              </a:rPr>
              <a:t>! Print results.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Lucida Console" pitchFamily="49" charset="0"/>
              </a:rPr>
              <a:t>      PRINT *,"The average = ",avg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Lucida Console" pitchFamily="49" charset="0"/>
              </a:rPr>
              <a:t>      STOP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Lucida Console" pitchFamily="49" charset="0"/>
              </a:rPr>
              <a:t>      END</a:t>
            </a: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0" y="2133600"/>
            <a:ext cx="1981200" cy="426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2"/>
              </a:buBlip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Computes the average</a:t>
            </a:r>
          </a:p>
        </p:txBody>
      </p:sp>
      <p:sp>
        <p:nvSpPr>
          <p:cNvPr id="80901" name="Line 5"/>
          <p:cNvSpPr>
            <a:spLocks noChangeShapeType="1"/>
          </p:cNvSpPr>
          <p:nvPr/>
        </p:nvSpPr>
        <p:spPr bwMode="auto">
          <a:xfrm>
            <a:off x="21336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46976-A211-4E3E-BC20-D6A268565EB4}" type="slidenum">
              <a:rPr lang="en-US"/>
              <a:pPr/>
              <a:t>5</a:t>
            </a:fld>
            <a:endParaRPr 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/>
              <a:t>Demo </a:t>
            </a:r>
            <a:br>
              <a:rPr lang="en-US" sz="4000"/>
            </a:br>
            <a:r>
              <a:rPr lang="en-US" sz="4000"/>
              <a:t>program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2133600" y="609600"/>
            <a:ext cx="7010400" cy="62484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! This program uses a function to find the average of three numbers.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      PROGRAM func_ave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! Type variables in main program (a, b, and c are local variables).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      REAL :: a,b,c,average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! Prompt for and get numbers to be averaged.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      PRINT *,"Enter the three numbers to be averaged."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      READ *, a,b,c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! Invoke function average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      PRINT *,"The three numbers to be averaged are ",a,b,c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      PRINT *,"The average of the three numbers is ", average(a,b,c)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      STOP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      END PROGRAM func_ave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! Function average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      REAL FUNCTION average(x,y,z)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! Type variables in function (x, y, and z are local varialbes).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      REAL :: x,y,z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! Function name contains the average the function calculates and returns.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      average = (x + y + z)/3.0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      RETURN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00">
                <a:latin typeface="Lucida Console" pitchFamily="49" charset="0"/>
              </a:rPr>
              <a:t>      END FUNCTION average</a:t>
            </a: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0" y="2133600"/>
            <a:ext cx="1981200" cy="426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2"/>
              </a:buBlip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Computes the average via a defined function</a:t>
            </a:r>
          </a:p>
        </p:txBody>
      </p:sp>
      <p:sp>
        <p:nvSpPr>
          <p:cNvPr id="81925" name="Line 5"/>
          <p:cNvSpPr>
            <a:spLocks noChangeShapeType="1"/>
          </p:cNvSpPr>
          <p:nvPr/>
        </p:nvSpPr>
        <p:spPr bwMode="auto">
          <a:xfrm>
            <a:off x="21336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614BF-9F5E-4867-809B-9099CE4B3439}" type="slidenum">
              <a:rPr lang="en-US"/>
              <a:pPr/>
              <a:t>6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Fortran gotchas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All variables must be declared at the beginning</a:t>
            </a:r>
          </a:p>
          <a:p>
            <a:pPr>
              <a:lnSpc>
                <a:spcPct val="90000"/>
              </a:lnSpc>
            </a:pPr>
            <a:r>
              <a:rPr lang="en-US"/>
              <a:t>Remember line limit of 72 characters!</a:t>
            </a:r>
          </a:p>
          <a:p>
            <a:pPr lvl="1">
              <a:lnSpc>
                <a:spcPct val="90000"/>
              </a:lnSpc>
            </a:pPr>
            <a:r>
              <a:rPr lang="en-US"/>
              <a:t>Consider: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>
              <a:latin typeface="Lucida Console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>
              <a:latin typeface="Lucida Console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/>
              <a:t>The 8</a:t>
            </a:r>
            <a:r>
              <a:rPr lang="en-US" baseline="30000"/>
              <a:t>th</a:t>
            </a:r>
            <a:r>
              <a:rPr lang="en-US"/>
              <a:t> variable is named ‘ei’</a:t>
            </a:r>
          </a:p>
          <a:p>
            <a:pPr lvl="1">
              <a:lnSpc>
                <a:spcPct val="90000"/>
              </a:lnSpc>
            </a:pPr>
            <a:r>
              <a:rPr lang="en-US"/>
              <a:t>There is no 9</a:t>
            </a:r>
            <a:r>
              <a:rPr lang="en-US" baseline="30000"/>
              <a:t>th</a:t>
            </a:r>
            <a:r>
              <a:rPr lang="en-US"/>
              <a:t> variable declared</a:t>
            </a:r>
          </a:p>
          <a:p>
            <a:pPr>
              <a:lnSpc>
                <a:spcPct val="90000"/>
              </a:lnSpc>
            </a:pPr>
            <a:r>
              <a:rPr lang="en-US"/>
              <a:t>No continuation lines in Fortran 77</a:t>
            </a:r>
          </a:p>
          <a:p>
            <a:pPr>
              <a:lnSpc>
                <a:spcPct val="90000"/>
              </a:lnSpc>
            </a:pPr>
            <a:r>
              <a:rPr lang="en-US"/>
              <a:t>== is comparison for if's</a:t>
            </a:r>
          </a:p>
          <a:p>
            <a:pPr>
              <a:lnSpc>
                <a:spcPct val="90000"/>
              </a:lnSpc>
            </a:pPr>
            <a:r>
              <a:rPr lang="en-US"/>
              <a:t>Can’t seem to be able to change the values of parameters in functions</a:t>
            </a:r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0" y="3048000"/>
            <a:ext cx="960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1600">
                <a:effectLst>
                  <a:outerShdw blurRad="38100" dist="38100" dir="2700000" algn="tl">
                    <a:srgbClr val="000000"/>
                  </a:outerShdw>
                </a:effectLst>
                <a:latin typeface="Lucida Console" pitchFamily="49" charset="0"/>
              </a:rPr>
              <a:t>integer :: first, second, third, fourth, fifth, sixth, seventh, eighth, ninth</a:t>
            </a:r>
            <a:endParaRPr lang="en-US" sz="1600">
              <a:latin typeface="Lucida Console" pitchFamily="49" charset="0"/>
            </a:endParaRPr>
          </a:p>
        </p:txBody>
      </p:sp>
      <p:sp>
        <p:nvSpPr>
          <p:cNvPr id="59397" name="Line 5"/>
          <p:cNvSpPr>
            <a:spLocks noChangeShapeType="1"/>
          </p:cNvSpPr>
          <p:nvPr/>
        </p:nvSpPr>
        <p:spPr bwMode="auto">
          <a:xfrm>
            <a:off x="8153400" y="2743200"/>
            <a:ext cx="0" cy="990600"/>
          </a:xfrm>
          <a:prstGeom prst="line">
            <a:avLst/>
          </a:prstGeom>
          <a:noFill/>
          <a:ln w="1905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7543800" y="3733800"/>
            <a:ext cx="1352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CC00"/>
                </a:solidFill>
              </a:rPr>
              <a:t>Column 72!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6" grpId="0"/>
      <p:bldP spid="59397" grpId="0" animBg="1"/>
      <p:bldP spid="593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18308-44A9-4ACE-95FF-7C8C6B21EF55}" type="slidenum">
              <a:rPr lang="en-US"/>
              <a:pPr/>
              <a:t>7</a:t>
            </a:fld>
            <a:endParaRPr lang="en-US"/>
          </a:p>
        </p:txBody>
      </p:sp>
      <p:sp>
        <p:nvSpPr>
          <p:cNvPr id="839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End of lecture on 29 Aug 2005</a:t>
            </a:r>
          </a:p>
        </p:txBody>
      </p:sp>
      <p:sp>
        <p:nvSpPr>
          <p:cNvPr id="8397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Next 3 slides gone over a few days later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107C6-B178-4717-B250-0F18D29C07F6}" type="slidenum">
              <a:rPr lang="en-US"/>
              <a:pPr/>
              <a:t>8</a:t>
            </a:fld>
            <a:endParaRPr lang="en-US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6400800" cy="1143000"/>
          </a:xfrm>
        </p:spPr>
        <p:txBody>
          <a:bodyPr/>
          <a:lstStyle/>
          <a:p>
            <a:r>
              <a:rPr lang="en-US"/>
              <a:t>John Backus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54102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Chemistry major at UVA (entered 1943)</a:t>
            </a:r>
          </a:p>
          <a:p>
            <a:pPr>
              <a:lnSpc>
                <a:spcPct val="90000"/>
              </a:lnSpc>
            </a:pPr>
            <a:r>
              <a:rPr lang="en-US"/>
              <a:t>Flunked out after second semester</a:t>
            </a:r>
          </a:p>
          <a:p>
            <a:pPr>
              <a:lnSpc>
                <a:spcPct val="90000"/>
              </a:lnSpc>
            </a:pPr>
            <a:r>
              <a:rPr lang="en-US"/>
              <a:t>Joined IBM as programmer in 1950</a:t>
            </a:r>
          </a:p>
          <a:p>
            <a:pPr>
              <a:lnSpc>
                <a:spcPct val="90000"/>
              </a:lnSpc>
            </a:pPr>
            <a:r>
              <a:rPr lang="en-US"/>
              <a:t>Developed Fortran, first commercially successful programming language and compiler</a:t>
            </a:r>
          </a:p>
        </p:txBody>
      </p:sp>
      <p:pic>
        <p:nvPicPr>
          <p:cNvPr id="88068" name="Picture 4" descr="backu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8875" y="1370013"/>
            <a:ext cx="2654300" cy="37353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C30B8F-5FD3-4687-8C9B-EEAD1797F294}" type="slidenum">
              <a:rPr lang="en-US"/>
              <a:pPr/>
              <a:t>9</a:t>
            </a:fld>
            <a:endParaRPr lang="en-US"/>
          </a:p>
        </p:txBody>
      </p:sp>
      <p:pic>
        <p:nvPicPr>
          <p:cNvPr id="87042" name="Picture 2" descr="ibm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0"/>
            <a:ext cx="5916613" cy="6784975"/>
          </a:xfrm>
          <a:prstGeom prst="rect">
            <a:avLst/>
          </a:prstGeom>
          <a:noFill/>
        </p:spPr>
      </p:pic>
      <p:pic>
        <p:nvPicPr>
          <p:cNvPr id="87043" name="Picture 3" descr="ibm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5075" y="311150"/>
            <a:ext cx="2670175" cy="3470275"/>
          </a:xfrm>
          <a:prstGeom prst="rect">
            <a:avLst/>
          </a:prstGeom>
          <a:noFill/>
        </p:spPr>
      </p:pic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6705600" y="3886200"/>
            <a:ext cx="21494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/>
              <a:t>IBM 704 Fortran manual, 1956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796</Words>
  <Application>Microsoft Office PowerPoint</Application>
  <PresentationFormat>On-screen Show (4:3)</PresentationFormat>
  <Paragraphs>148</Paragraphs>
  <Slides>10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Looping</vt:lpstr>
      <vt:lpstr>Loop control</vt:lpstr>
      <vt:lpstr>Demo  program</vt:lpstr>
      <vt:lpstr>Demo  program</vt:lpstr>
      <vt:lpstr>Demo  program</vt:lpstr>
      <vt:lpstr>Fortran gotchas</vt:lpstr>
      <vt:lpstr>End of lecture on 29 Aug 2005</vt:lpstr>
      <vt:lpstr>John Backus</vt:lpstr>
      <vt:lpstr>Slide 9</vt:lpstr>
      <vt:lpstr>Fortran issues…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Looping</dc:title>
  <dc:creator>6220</dc:creator>
  <cp:lastModifiedBy>6220</cp:lastModifiedBy>
  <cp:revision>1</cp:revision>
  <dcterms:created xsi:type="dcterms:W3CDTF">2006-08-16T00:00:00Z</dcterms:created>
  <dcterms:modified xsi:type="dcterms:W3CDTF">2018-12-03T17:48:38Z</dcterms:modified>
</cp:coreProperties>
</file>